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6" r:id="rId3"/>
    <p:sldId id="264" r:id="rId4"/>
    <p:sldId id="277" r:id="rId5"/>
    <p:sldId id="259" r:id="rId6"/>
    <p:sldId id="269" r:id="rId7"/>
    <p:sldId id="267" r:id="rId8"/>
    <p:sldId id="268" r:id="rId9"/>
    <p:sldId id="278" r:id="rId10"/>
    <p:sldId id="258" r:id="rId11"/>
    <p:sldId id="272" r:id="rId12"/>
    <p:sldId id="279" r:id="rId13"/>
    <p:sldId id="257" r:id="rId14"/>
    <p:sldId id="280" r:id="rId15"/>
    <p:sldId id="261" r:id="rId16"/>
    <p:sldId id="281" r:id="rId17"/>
    <p:sldId id="266" r:id="rId18"/>
    <p:sldId id="282" r:id="rId19"/>
    <p:sldId id="262" r:id="rId20"/>
    <p:sldId id="284" r:id="rId21"/>
    <p:sldId id="283" r:id="rId22"/>
    <p:sldId id="260" r:id="rId23"/>
    <p:sldId id="270" r:id="rId24"/>
    <p:sldId id="271" r:id="rId25"/>
    <p:sldId id="265" r:id="rId26"/>
    <p:sldId id="273" r:id="rId27"/>
    <p:sldId id="274" r:id="rId28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CF26385D-2C8B-7C71-0280-EB2069659E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3F42576-8735-E90F-20C3-91B520C904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ED8D7-2CCC-475A-BAC9-04A04511A392}" type="datetimeFigureOut">
              <a:rPr lang="pl-PL" smtClean="0"/>
              <a:t>22.06.2022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9B6F83E-57E4-E92F-508E-645A156354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/>
              <a:t>Koncepcja Zagospodarowania terenu nad Jeziorem Tarnobrzeskim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ADD4235-6A8B-520D-03BC-DE4E3CE49A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A828-AB75-4C2A-95C9-B06B01C014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51523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0738B-F259-4F23-9889-5358E5699F24}" type="datetimeFigureOut">
              <a:rPr lang="pl-PL" smtClean="0"/>
              <a:t>22.06.2022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/>
              <a:t>Koncepcja Zagospodarowania terenu nad Jeziorem Tarnobrzeskim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621F0-265F-4438-84FB-7627D2C73A1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29907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5B2F6A-F025-DF30-6F82-62E34B8C1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A3837D1-2539-DEE7-EAB4-03C300212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1DB10D-2F24-7ED6-9790-4E4B16B34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C930-B106-42F3-A68B-271A9EE7B998}" type="datetime1">
              <a:rPr lang="pl-PL" smtClean="0"/>
              <a:t>22.06.2022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B4D8E31-0047-F083-D2EF-32CB9E20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6C3E16-97D7-D0C1-31CB-6A552CE1E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5A0A8-EE0A-4CCD-98C3-024E627735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1643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7B4691-0337-E594-E89E-C27617A38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C43FB51-4ACF-67E4-4B2E-D9F1AE646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23B7B4-1EE4-E7CA-5780-C2842B68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A606-D1DF-4D02-8962-DE40A6861941}" type="datetime1">
              <a:rPr lang="pl-PL" smtClean="0"/>
              <a:t>22.06.2022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3133069-4BA1-3E45-0DFE-4385798EE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1F6B17-5258-8B43-2594-0659D9BCE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5A0A8-EE0A-4CCD-98C3-024E627735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182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2343A97-BF9F-3DE9-36B0-47BE59F9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E2C6DEA-EC40-156D-618F-DD7CD3262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FED85D-EB57-3904-3F44-C4D5534D7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8BD6-BFF8-443F-ABFF-0EA16974FBB5}" type="datetime1">
              <a:rPr lang="pl-PL" smtClean="0"/>
              <a:t>22.06.2022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2F87796-4C0F-203C-3987-239F33BC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855D18-C998-EE90-B2C8-4EA090A0D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5A0A8-EE0A-4CCD-98C3-024E627735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17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2BF6A6-9F64-CCC3-B8FD-D106A381D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FB389B-E773-83FF-38AA-D550C09CC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F4844F-73EC-AA47-76C9-1DEC2AF7F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00F9-BE1B-4E6E-ADD2-B5ADF00FDA79}" type="datetime1">
              <a:rPr lang="pl-PL" smtClean="0"/>
              <a:t>22.06.2022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B90E2AF-BD32-CDEA-588C-6CE63A9CA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D8C712-C933-C968-DE78-0AE8A76D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5A0A8-EE0A-4CCD-98C3-024E627735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069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6AEE33-25F5-9A70-3504-0049B375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4A164-0C50-A332-0516-999320EBC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2741279-2E2C-D3AF-F216-42E65F2A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625E-8950-475C-BF65-1A4BD004DF11}" type="datetime1">
              <a:rPr lang="pl-PL" smtClean="0"/>
              <a:t>22.06.2022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D719CD-5887-33B2-6CD1-7074A9638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8ED52A6-DE0F-DDB9-B430-9E25990FE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5A0A8-EE0A-4CCD-98C3-024E627735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801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68296C-9E0E-1D3C-25D3-1AB3EC532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0F89DD-3B18-FA3F-F4D3-85C66570A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5E3DD52-89CC-C1D0-F1A7-EDBD236A0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F7F278F-7E4F-FB62-4F30-8177E1D9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AE83-49BE-405D-8107-ED0EB36DFA1F}" type="datetime1">
              <a:rPr lang="pl-PL" smtClean="0"/>
              <a:t>22.06.2022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F3E3290-BEC0-F92E-9C84-DDCC5A1F1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9BC4D19-86D5-40CD-5307-A1FF6A9B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5A0A8-EE0A-4CCD-98C3-024E627735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25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2F4D38-50A6-1B41-3CD9-1E6263B32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2EEA18C-C7B2-CE28-03F6-E2CE073F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6B0AD15-F78B-59BF-1A34-EABF663C1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FE7F9BC-C828-7426-6C75-0CB31A0C7D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5FBB0C0-09F7-2D0A-779F-E74B404656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2DF9246-C0F9-B6E7-71E3-A33250A6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04FB-6F03-44E8-9302-74A1603A422A}" type="datetime1">
              <a:rPr lang="pl-PL" smtClean="0"/>
              <a:t>22.06.2022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23A73A1-1AF6-CFC4-E7EE-65B2B6BC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DFF0169-3913-F38C-9F1C-6C9EF8791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5A0A8-EE0A-4CCD-98C3-024E627735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7600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4DAFED-C311-5C28-7958-1F65C9CE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7EDB0EE-B26A-6315-5898-1A1A9690E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39AD5-BF82-494A-976B-4E80811FB939}" type="datetime1">
              <a:rPr lang="pl-PL" smtClean="0"/>
              <a:t>22.06.2022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9E29293-206F-524F-E74C-B9E02611D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2DAF913-A945-D49D-BACB-5EAB968B9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5A0A8-EE0A-4CCD-98C3-024E627735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7994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3AA9B20-C913-ACCC-3B6E-5159DEB9A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ADEB7-F832-49A1-B60F-307DA1A739BE}" type="datetime1">
              <a:rPr lang="pl-PL" smtClean="0"/>
              <a:t>22.06.2022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94EF891-9EB5-6BF3-12E2-B765D1C51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D403A77-EFED-D9F2-B6D1-8C340A378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5A0A8-EE0A-4CCD-98C3-024E627735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3587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7AB8BA-8DC3-77E1-1E15-D3F10F9E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6E24EF-CAFE-99C8-890F-C3FAD10EB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1E6696D-10CA-7DA6-4C48-5C91C39BD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36535A2-23B6-CB07-C908-DD14AC8A0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0352-B731-4CA3-9C9B-EA0B590C8E9F}" type="datetime1">
              <a:rPr lang="pl-PL" smtClean="0"/>
              <a:t>22.06.2022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8E2EE6E-67E7-7B31-2ACC-01CF596D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D41635A-1EC4-BD19-C1F3-22E622D9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5A0A8-EE0A-4CCD-98C3-024E627735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836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D3FFD8-FBBC-C0A1-236B-4DE14D5A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CBE7173-9902-7C78-7830-14E3232BE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655A4DF-9AFB-1884-033B-573FAE6AF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860E4F9-00EF-D552-4FA1-A6B36D04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74396-97AF-4121-ACF1-46450BEE7D6C}" type="datetime1">
              <a:rPr lang="pl-PL" smtClean="0"/>
              <a:t>22.06.2022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7D03EE2-841D-1A2C-61D9-257CE9AE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74945C4-BC28-15E6-DADF-277F7BA0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5A0A8-EE0A-4CCD-98C3-024E627735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00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81E4D5C-3ED7-C4B9-3CFD-863375D8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D27801B-1137-8AE0-EBEE-580343A23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1970DF1-1315-9AFC-34D2-F8E8958EDF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4CF69-F5B9-47A7-9553-1D24B7CCC1AD}" type="datetime1">
              <a:rPr lang="pl-PL" smtClean="0"/>
              <a:t>22.06.2022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F11C00E-F961-FE90-321D-199403593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Koncepcja Zagospodarowania terenu nad Jeziorem Tarnobrzeskim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47D1BD8-AAFF-ABBB-CA82-FD3CB1867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5A0A8-EE0A-4CCD-98C3-024E627735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205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097AB0-B75B-2CD3-E14D-7F451404A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500" y="237232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6700" b="1" i="1" dirty="0"/>
              <a:t>Koncepcja Zagospodarowania terenu nad Jeziorem Tarnobrzeskim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051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540C22-C395-87BF-6C00-B8D78FF92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59662"/>
            <a:ext cx="9144000" cy="431203"/>
          </a:xfrm>
        </p:spPr>
        <p:txBody>
          <a:bodyPr>
            <a:noAutofit/>
          </a:bodyPr>
          <a:lstStyle/>
          <a:p>
            <a:br>
              <a:rPr lang="pl-PL" sz="4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sz="4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PASAŻ HANDLOWO-USŁUGOWY </a:t>
            </a:r>
            <a:br>
              <a:rPr lang="pl-PL" sz="4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l-PL" sz="44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85A7E09-56DD-E95D-403F-7163408C5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172" y="858446"/>
            <a:ext cx="10036020" cy="4709166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budowa całorocznych obiektów gastronomicznych na wynajem (do 9 obiektów) w koncepcji zaproponowano usytuowanie 3 pawilonów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budowa molo wraz z zagospodarowaniem placu wejściowego </a:t>
            </a:r>
          </a:p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0037289-A481-08F1-4FB7-E99272FE1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3033" y="6356350"/>
            <a:ext cx="4800367" cy="365125"/>
          </a:xfrm>
        </p:spPr>
        <p:txBody>
          <a:bodyPr/>
          <a:lstStyle/>
          <a:p>
            <a:r>
              <a:rPr lang="pl-PL" dirty="0"/>
              <a:t>Koncepcja Zagospodarowania terenu nad Jeziorem Tarnobrzeskim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02B656A-3365-5118-EB46-C4B66FD73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6" y="2000981"/>
            <a:ext cx="5469374" cy="344570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FEF7F07-975A-8A16-62BB-75082A73C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0" y="1759131"/>
            <a:ext cx="6503625" cy="368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02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553B9FB-91C4-60CE-DF9D-6A8AF75B7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0263" y="6356350"/>
            <a:ext cx="4560116" cy="365125"/>
          </a:xfrm>
        </p:spPr>
        <p:txBody>
          <a:bodyPr/>
          <a:lstStyle/>
          <a:p>
            <a:r>
              <a:rPr lang="pl-PL" dirty="0"/>
              <a:t>Koncepcja Zagospodarowania terenu nad Jeziorem Tarnobrzeskim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9688B94-FF07-C7D9-B4D8-B3C63846B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682" y="314791"/>
            <a:ext cx="6096000" cy="3460955"/>
          </a:xfrm>
          <a:prstGeom prst="rect">
            <a:avLst/>
          </a:prstGeo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BB65E5C5-B515-2D93-F292-6D402B0CA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8" y="2696667"/>
            <a:ext cx="6096001" cy="3371089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662F094-FD24-7B63-3BA0-14B0CC3306CD}"/>
              </a:ext>
            </a:extLst>
          </p:cNvPr>
          <p:cNvSpPr txBox="1"/>
          <p:nvPr/>
        </p:nvSpPr>
        <p:spPr>
          <a:xfrm>
            <a:off x="1398" y="56141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instalacja elementów małej architektury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649E838-C408-F17B-26AE-CA12A183E479}"/>
              </a:ext>
            </a:extLst>
          </p:cNvPr>
          <p:cNvSpPr txBox="1"/>
          <p:nvPr/>
        </p:nvSpPr>
        <p:spPr>
          <a:xfrm>
            <a:off x="1398" y="930745"/>
            <a:ext cx="60946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wykonanie wodotrysków w formie gejzerów napowietrzających na jeziorze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rozbudowa sieci infrastruktury na potrzeby nowych obiektów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budowa pomostów niskowodnych powiązanych z istniejącymi obiektami ( 3 pomosty z możliwością obsługi gastronomicznej)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BECCBE8-08F8-6746-545A-FCED5C7737FF}"/>
              </a:ext>
            </a:extLst>
          </p:cNvPr>
          <p:cNvSpPr txBox="1"/>
          <p:nvPr/>
        </p:nvSpPr>
        <p:spPr>
          <a:xfrm>
            <a:off x="3931093" y="5703959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przykład podobnej realizacji 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BFAD8EE-20E8-0E19-99AE-B9094E1B8892}"/>
              </a:ext>
            </a:extLst>
          </p:cNvPr>
          <p:cNvSpPr txBox="1"/>
          <p:nvPr/>
        </p:nvSpPr>
        <p:spPr>
          <a:xfrm>
            <a:off x="6219319" y="3456900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przykład podobnej realizacji 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479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DEFF19-90B3-2493-E78D-ED9E18E0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79" y="677299"/>
            <a:ext cx="12147755" cy="1325563"/>
          </a:xfrm>
        </p:spPr>
        <p:txBody>
          <a:bodyPr>
            <a:normAutofit fontScale="90000"/>
          </a:bodyPr>
          <a:lstStyle/>
          <a:p>
            <a:r>
              <a:rPr lang="pl-PL" sz="7300" b="1" spc="600" dirty="0"/>
              <a:t>STREFA DLA ŻEGLARZY 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0119AC4-9A20-8F8C-6598-661C481C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</p:spTree>
    <p:extLst>
      <p:ext uri="{BB962C8B-B14F-4D97-AF65-F5344CB8AC3E}">
        <p14:creationId xmlns:p14="http://schemas.microsoft.com/office/powerpoint/2010/main" val="1456067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84C4DC-5C36-D261-6E03-790EECD8E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20403" y="566799"/>
            <a:ext cx="9144000" cy="1000493"/>
          </a:xfrm>
        </p:spPr>
        <p:txBody>
          <a:bodyPr>
            <a:normAutofit fontScale="90000"/>
          </a:bodyPr>
          <a:lstStyle/>
          <a:p>
            <a:b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sz="4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MARINA</a:t>
            </a:r>
            <a:r>
              <a:rPr lang="pl-PL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l-PL" sz="4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/ BAZA ŻEGLARSKA </a:t>
            </a:r>
            <a:b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DAFB911-1288-5965-3DBB-DFB4034FF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090" y="1023456"/>
            <a:ext cx="5736910" cy="5332894"/>
          </a:xfrm>
        </p:spPr>
        <p:txBody>
          <a:bodyPr>
            <a:normAutofit fontScale="85000" lnSpcReduction="20000"/>
          </a:bodyPr>
          <a:lstStyle/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algn="l">
              <a:lnSpc>
                <a:spcPct val="120000"/>
              </a:lnSpc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Budowa nowej bazy żeglarskiej wyposażonej we wszelkie niezbędne elementy do pełnienia swojej funkcji oraz realizacji imprez sportowych o charakterze lokalnym i ogólnopolskim tj.:</a:t>
            </a:r>
          </a:p>
          <a:p>
            <a:pPr marL="285750" marR="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zaplecze sanitarno-technicznego dedykowane dla żeglarzy umożliwiające organizację imprez sportowych (regaty, szkolenia, </a:t>
            </a:r>
            <a:r>
              <a:rPr lang="pl-PL" sz="1800" b="0" i="0" u="none" strike="noStrike" baseline="0" dirty="0" err="1">
                <a:solidFill>
                  <a:srgbClr val="000000"/>
                </a:solidFill>
                <a:latin typeface="Arial Narrow" panose="020B0606020202030204" pitchFamily="34" charset="0"/>
              </a:rPr>
              <a:t>etc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) </a:t>
            </a:r>
          </a:p>
          <a:p>
            <a:pPr marL="285750" marR="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zaplecze technicznego z dźwigiem jachtowym oraz nowymi budynkami warsztatowymi, hangarem oraz miejscami postojowymi dla łodzi </a:t>
            </a:r>
          </a:p>
          <a:p>
            <a:pPr marL="285750" marR="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strefy manewrowej dla transportu i wodowania łodzi </a:t>
            </a:r>
          </a:p>
          <a:p>
            <a:pPr marL="285750" marR="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nowy slip umożliwiający </a:t>
            </a:r>
            <a:r>
              <a:rPr lang="pl-PL" sz="1800" b="0" i="0" u="none" strike="noStrike" baseline="0" dirty="0" err="1">
                <a:solidFill>
                  <a:srgbClr val="000000"/>
                </a:solidFill>
                <a:latin typeface="Arial Narrow" panose="020B0606020202030204" pitchFamily="34" charset="0"/>
              </a:rPr>
              <a:t>slipowanie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 jachtów sportowych – szeroki niskowodny slip </a:t>
            </a:r>
          </a:p>
          <a:p>
            <a:pPr marL="285750" marR="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trybuna z wieżą obserwacyjną akwenu </a:t>
            </a:r>
          </a:p>
          <a:p>
            <a:pPr marL="285750" marR="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bosmanka </a:t>
            </a:r>
          </a:p>
          <a:p>
            <a:pPr marL="285750" marR="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aranżacja strefy nabrzeża, instalacja elementów małej architektury </a:t>
            </a:r>
          </a:p>
          <a:p>
            <a:pPr marL="285750" marR="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nowe pomosty cumowniczych dla łodzi </a:t>
            </a:r>
          </a:p>
          <a:p>
            <a:pPr marL="285750" marR="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miejsca postojowe dla uczestników regat </a:t>
            </a:r>
          </a:p>
          <a:p>
            <a:pPr marL="285750" marR="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przebudowa ogrodzenia istniejącego i projektowanego obiektu </a:t>
            </a:r>
          </a:p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5599035-45F1-1FC0-6CE3-876F1E87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2155" y="6470045"/>
            <a:ext cx="4367170" cy="365125"/>
          </a:xfrm>
        </p:spPr>
        <p:txBody>
          <a:bodyPr/>
          <a:lstStyle/>
          <a:p>
            <a:r>
              <a:rPr lang="pl-PL" dirty="0"/>
              <a:t>Koncepcja Zagospodarowania terenu nad Jeziorem Tarnobrzeskim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8BD1B8D-F7EF-C557-A72F-1F2D15429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094" y="696142"/>
            <a:ext cx="4931582" cy="273285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34A676D-D63C-757C-397A-7B992425F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094" y="3403432"/>
            <a:ext cx="4931582" cy="272716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54F593A-470E-DD0A-A152-55EDE39B78B6}"/>
              </a:ext>
            </a:extLst>
          </p:cNvPr>
          <p:cNvSpPr txBox="1"/>
          <p:nvPr/>
        </p:nvSpPr>
        <p:spPr>
          <a:xfrm>
            <a:off x="6486509" y="3082085"/>
            <a:ext cx="62582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b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przykład podobnej realizacji </a:t>
            </a:r>
            <a:endParaRPr lang="pl-PL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17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DEFF19-90B3-2493-E78D-ED9E18E0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79" y="677299"/>
            <a:ext cx="12147755" cy="1325563"/>
          </a:xfrm>
        </p:spPr>
        <p:txBody>
          <a:bodyPr>
            <a:normAutofit/>
          </a:bodyPr>
          <a:lstStyle/>
          <a:p>
            <a:r>
              <a:rPr lang="pl-PL" sz="7300" b="1" spc="600" dirty="0"/>
              <a:t>STREFA DLA KAJAKARZY </a:t>
            </a:r>
            <a:endParaRPr lang="pl-PL" spc="6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0119AC4-9A20-8F8C-6598-661C481C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</p:spTree>
    <p:extLst>
      <p:ext uri="{BB962C8B-B14F-4D97-AF65-F5344CB8AC3E}">
        <p14:creationId xmlns:p14="http://schemas.microsoft.com/office/powerpoint/2010/main" val="2607181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E03488-754A-77DF-31F6-C85B4292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50" y="227406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rgbClr val="000000"/>
                </a:solidFill>
                <a:latin typeface="Arial" panose="020B0604020202020204" pitchFamily="34" charset="0"/>
              </a:rPr>
              <a:t>STANICA KAJAKOWA </a:t>
            </a:r>
            <a:b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A6D144-1C37-620F-AA67-F0517E681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50" y="719669"/>
            <a:ext cx="5566558" cy="5590960"/>
          </a:xfrm>
        </p:spPr>
        <p:txBody>
          <a:bodyPr>
            <a:normAutofit lnSpcReduction="10000"/>
          </a:bodyPr>
          <a:lstStyle/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l">
              <a:buNone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Projekt koncepcyjny przewiduje rozbudowę istniejącej bazy kajakowej w miejscu jej dotychczasowej lokalizacji. Przewidziano realizację następujących elementów : </a:t>
            </a:r>
          </a:p>
          <a:p>
            <a:pPr marR="0" algn="l"/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budowa zaplecza sanitarno-socjalnego </a:t>
            </a:r>
          </a:p>
          <a:p>
            <a:pPr marR="0" algn="l"/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budowa hangarów z zapleczem technicznym do składowania i remontów sprzętu </a:t>
            </a:r>
          </a:p>
          <a:p>
            <a:pPr marR="0" algn="l"/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budowa slipu i pomostów kajakarskich, niskowodnych </a:t>
            </a:r>
          </a:p>
          <a:p>
            <a:pPr marR="0" algn="l"/>
            <a:r>
              <a:rPr lang="pl-PL" sz="1800">
                <a:solidFill>
                  <a:srgbClr val="000000"/>
                </a:solidFill>
                <a:latin typeface="Arial Narrow" panose="020B0606020202030204" pitchFamily="34" charset="0"/>
              </a:rPr>
              <a:t>za</a:t>
            </a:r>
            <a:r>
              <a:rPr lang="pl-PL" sz="1800" b="0" i="0" u="none" strike="noStrike" baseline="0">
                <a:solidFill>
                  <a:srgbClr val="000000"/>
                </a:solidFill>
                <a:latin typeface="Arial Narrow" panose="020B0606020202030204" pitchFamily="34" charset="0"/>
              </a:rPr>
              <a:t>gospodarowanie 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terenu – budowa nawierzchni utwardzonych dojazdów, dojść, ewentualnych miejsc postojowych </a:t>
            </a:r>
          </a:p>
          <a:p>
            <a:pPr marR="0" algn="l"/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organizacja plaży rekreacyjnej / do morsowania w pobliżu ośrodka </a:t>
            </a:r>
          </a:p>
          <a:p>
            <a:pPr marR="0" algn="l"/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zagospodarowanie terenu – Nowe nasadzenia i aranżacje zieleni </a:t>
            </a:r>
          </a:p>
          <a:p>
            <a:pPr marR="0" algn="l"/>
            <a:r>
              <a:rPr lang="pl-PL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i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nwestycje pomocnicze / powiązane obejmują wyznaczenie przestrzeni dla biwakowania / </a:t>
            </a:r>
            <a:r>
              <a:rPr lang="pl-PL" sz="1800" b="0" i="0" u="none" strike="noStrike" baseline="0" dirty="0" err="1">
                <a:solidFill>
                  <a:srgbClr val="000000"/>
                </a:solidFill>
                <a:latin typeface="Arial Narrow" panose="020B0606020202030204" pitchFamily="34" charset="0"/>
              </a:rPr>
              <a:t>camperowania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 wraz z budową niezbędnej infrastruktury </a:t>
            </a:r>
          </a:p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CCB7F3D-1460-B3A1-13EE-695CCB2E6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467837" cy="365125"/>
          </a:xfrm>
        </p:spPr>
        <p:txBody>
          <a:bodyPr/>
          <a:lstStyle/>
          <a:p>
            <a:r>
              <a:rPr lang="pl-PL" dirty="0"/>
              <a:t>Koncepcja Zagospodarowania terenu nad Jeziorem Tarnobrzeskim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0CBC09E-F6E8-BB6F-9A2C-D54851493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285" y="1454988"/>
            <a:ext cx="6054675" cy="372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62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DEFF19-90B3-2493-E78D-ED9E18E0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79" y="677299"/>
            <a:ext cx="12147755" cy="1325563"/>
          </a:xfrm>
        </p:spPr>
        <p:txBody>
          <a:bodyPr>
            <a:normAutofit/>
          </a:bodyPr>
          <a:lstStyle/>
          <a:p>
            <a:r>
              <a:rPr lang="pl-PL" sz="7300" b="1" dirty="0"/>
              <a:t>POSTERUNEK WOPR </a:t>
            </a: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0119AC4-9A20-8F8C-6598-661C481C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</p:spTree>
    <p:extLst>
      <p:ext uri="{BB962C8B-B14F-4D97-AF65-F5344CB8AC3E}">
        <p14:creationId xmlns:p14="http://schemas.microsoft.com/office/powerpoint/2010/main" val="1986748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5102C4-15AE-4EF5-2910-2D5430CA3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7" y="136525"/>
            <a:ext cx="10515600" cy="1325563"/>
          </a:xfrm>
        </p:spPr>
        <p:txBody>
          <a:bodyPr>
            <a:noAutofit/>
          </a:bodyPr>
          <a:lstStyle/>
          <a:p>
            <a:br>
              <a:rPr lang="pl-PL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POSTERUNEK WODNY WOPR </a:t>
            </a:r>
            <a:br>
              <a:rPr lang="pl-PL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08A88C-67A8-73AE-C1FF-97BF76D76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7" y="1847850"/>
            <a:ext cx="10515600" cy="4351338"/>
          </a:xfrm>
        </p:spPr>
        <p:txBody>
          <a:bodyPr/>
          <a:lstStyle/>
          <a:p>
            <a:pPr marL="0" marR="0" indent="0" algn="l">
              <a:buNone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 ramach zagospodarowania terenu należy wykonać: 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budynek posterunku wodnego / proponowany obiekt typu kontenerowego 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Wieżę ratowniczą / do obserwacji akwenu 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Wjazd na teren posterunku oraz miejsca postojowe (5 miejsc) 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Slip i pomosty cumownicze 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Magazyn sprzętu jako odrębny obiekt / kontener lub wiata </a:t>
            </a:r>
          </a:p>
          <a:p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0038303-1DED-579E-DA89-85FC3F89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358780" cy="365125"/>
          </a:xfrm>
        </p:spPr>
        <p:txBody>
          <a:bodyPr/>
          <a:lstStyle/>
          <a:p>
            <a:r>
              <a:rPr lang="pl-PL" dirty="0"/>
              <a:t>Koncepcja Zagospodarowania terenu nad Jeziorem Tarnobrzeskim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EC3FAAD-D94A-5918-430B-E837E2D7F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725" y="3087149"/>
            <a:ext cx="5086118" cy="249358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1E14852-370E-8427-594E-A3A30192B810}"/>
              </a:ext>
            </a:extLst>
          </p:cNvPr>
          <p:cNvSpPr txBox="1"/>
          <p:nvPr/>
        </p:nvSpPr>
        <p:spPr>
          <a:xfrm>
            <a:off x="7805002" y="539770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przykład podobnej realizacji 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0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DEFF19-90B3-2493-E78D-ED9E18E0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79" y="677299"/>
            <a:ext cx="12147755" cy="1325563"/>
          </a:xfrm>
        </p:spPr>
        <p:txBody>
          <a:bodyPr>
            <a:normAutofit/>
          </a:bodyPr>
          <a:lstStyle/>
          <a:p>
            <a:r>
              <a:rPr lang="pl-PL" sz="7300" b="1" dirty="0"/>
              <a:t>STREFA DLA WĘDKARZY </a:t>
            </a: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0119AC4-9A20-8F8C-6598-661C481C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</p:spTree>
    <p:extLst>
      <p:ext uri="{BB962C8B-B14F-4D97-AF65-F5344CB8AC3E}">
        <p14:creationId xmlns:p14="http://schemas.microsoft.com/office/powerpoint/2010/main" val="2570218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C128E8-055A-CE97-B92E-7DD088F61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9" y="206852"/>
            <a:ext cx="5494789" cy="6001002"/>
          </a:xfrm>
        </p:spPr>
        <p:txBody>
          <a:bodyPr>
            <a:normAutofit fontScale="77500" lnSpcReduction="20000"/>
          </a:bodyPr>
          <a:lstStyle/>
          <a:p>
            <a:pPr algn="l"/>
            <a:endParaRPr lang="pl-PL" sz="23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pl-PL" sz="2100" b="1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STANICA WĘDKARSKA </a:t>
            </a:r>
            <a:endParaRPr lang="pl-PL" sz="21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marR="0" indent="0" algn="l">
              <a:buNone/>
            </a:pPr>
            <a:r>
              <a:rPr lang="pl-PL" sz="21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Zakres prac obejmuje stworzenie bazy wędkarskiej wraz z infrastrukturą pobytową i zagospodarowaniem terenu na cele biwakowe oraz prace w wodzie obejmujące budowę pomostów i slipu dla łodzi wędkarskich </a:t>
            </a:r>
          </a:p>
          <a:p>
            <a:pPr algn="l"/>
            <a:endParaRPr lang="pl-PL" sz="21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pl-PL" sz="2100" b="1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POLE CAMPINGOWE I NAMIOTOWE / STANOWISKA DLA KAMPERÓW </a:t>
            </a:r>
            <a:endParaRPr lang="pl-PL" sz="21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pl-PL" sz="21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Wokół Jeziora Tarnobrzeskiego wyznaczono kilka takich stref, jednak dla zachowania podstawowych warunków sanitarnych oraz bezpieczeństwa niezbędne jest wyznaczanie przestrzeni dostępnej dla </a:t>
            </a:r>
            <a:r>
              <a:rPr lang="pl-PL" sz="2100" b="0" i="0" u="none" strike="noStrike" baseline="0" dirty="0" err="1">
                <a:solidFill>
                  <a:srgbClr val="000000"/>
                </a:solidFill>
                <a:latin typeface="Arial Narrow" panose="020B0606020202030204" pitchFamily="34" charset="0"/>
              </a:rPr>
              <a:t>kamperowania</a:t>
            </a:r>
            <a:r>
              <a:rPr lang="pl-PL" sz="21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 / campingów oraz budowa infrastruktury pomocniczej </a:t>
            </a:r>
          </a:p>
          <a:p>
            <a:pPr marL="0" indent="0">
              <a:buNone/>
            </a:pPr>
            <a:endParaRPr lang="pl-PL" sz="21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pl-PL" sz="2100" b="1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BAZA WIND I KITE SURFINGOWA </a:t>
            </a:r>
            <a:endParaRPr lang="pl-PL" sz="21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l"/>
            <a:endParaRPr lang="pl-PL" sz="21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marR="0" indent="0" algn="l">
              <a:buNone/>
            </a:pPr>
            <a:r>
              <a:rPr lang="pl-PL" sz="21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Wyznaczono dwie strefy obsługi indywidualnej sportów wodnych. Dyscypliny windsurfingu i </a:t>
            </a:r>
            <a:r>
              <a:rPr lang="pl-PL" sz="2100" b="0" i="0" u="none" strike="noStrike" baseline="0" dirty="0" err="1">
                <a:solidFill>
                  <a:srgbClr val="000000"/>
                </a:solidFill>
                <a:latin typeface="Arial Narrow" panose="020B0606020202030204" pitchFamily="34" charset="0"/>
              </a:rPr>
              <a:t>kitesurfingu</a:t>
            </a:r>
            <a:r>
              <a:rPr lang="pl-PL" sz="21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 ze względu na specyfikę wiatrową akwenu oraz potrzeby wymagają oddzielenia strefy startu i płytkiej wody przybrzeżnej. Pierwsza strefa dedykowana osobom początkującym powiązana jest z półwyspem w części zachodniej jeziora. Druga dedykowana zaawansowanym zawodnikom zlokalizowana jest w części południowej.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08098E6-D2A1-3132-B463-104A7C42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21608" y="6356350"/>
            <a:ext cx="4431792" cy="365125"/>
          </a:xfrm>
        </p:spPr>
        <p:txBody>
          <a:bodyPr/>
          <a:lstStyle/>
          <a:p>
            <a:r>
              <a:rPr lang="pl-PL" dirty="0"/>
              <a:t>Koncepcja Zagospodarowania terenu nad Jeziorem Tarnobrzeskim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BFC9377-BF2B-68A8-81DE-33A6CE8FC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42" y="620301"/>
            <a:ext cx="5537911" cy="306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69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DEFF19-90B3-2493-E78D-ED9E18E0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483" y="34300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sz="7300" b="1" spc="600" dirty="0"/>
              <a:t>STREFA WJAZDU 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0119AC4-9A20-8F8C-6598-661C481C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</p:spTree>
    <p:extLst>
      <p:ext uri="{BB962C8B-B14F-4D97-AF65-F5344CB8AC3E}">
        <p14:creationId xmlns:p14="http://schemas.microsoft.com/office/powerpoint/2010/main" val="381166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EAAD3C0-1B59-8B13-DCC5-766BD2C1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57C74E5-BD24-9109-8D8F-A99D6CDCF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2" y="2703871"/>
            <a:ext cx="8136788" cy="354191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96E7F27-57FE-7012-78E5-EB4656FF4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97" r="25403"/>
          <a:stretch/>
        </p:blipFill>
        <p:spPr>
          <a:xfrm>
            <a:off x="8276898" y="210413"/>
            <a:ext cx="3962401" cy="627017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93B0239-5A8C-3D19-9A68-3360EE7391C5}"/>
              </a:ext>
            </a:extLst>
          </p:cNvPr>
          <p:cNvSpPr txBox="1"/>
          <p:nvPr/>
        </p:nvSpPr>
        <p:spPr>
          <a:xfrm>
            <a:off x="854813" y="386433"/>
            <a:ext cx="612058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l-PL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l-PL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WIEŻE WIDOKOWE </a:t>
            </a:r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algn="just"/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Jako jedną z atrakcji turystycznych przewidziano budowę wież widokowych, umożliwiających podziwianie perspektywy jeziora, miasta i okolicy.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39FBFFE-AE22-DD07-B487-D289E92E3729}"/>
              </a:ext>
            </a:extLst>
          </p:cNvPr>
          <p:cNvSpPr txBox="1"/>
          <p:nvPr/>
        </p:nvSpPr>
        <p:spPr>
          <a:xfrm>
            <a:off x="8522757" y="611498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przykład podobnej realizacji 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84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DEFF19-90B3-2493-E78D-ED9E18E0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79" y="677299"/>
            <a:ext cx="12147755" cy="1325563"/>
          </a:xfrm>
        </p:spPr>
        <p:txBody>
          <a:bodyPr>
            <a:normAutofit/>
          </a:bodyPr>
          <a:lstStyle/>
          <a:p>
            <a:r>
              <a:rPr lang="pl-PL" sz="7300" b="1" dirty="0"/>
              <a:t>STREFA NURKOWANIA </a:t>
            </a: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0119AC4-9A20-8F8C-6598-661C481C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</p:spTree>
    <p:extLst>
      <p:ext uri="{BB962C8B-B14F-4D97-AF65-F5344CB8AC3E}">
        <p14:creationId xmlns:p14="http://schemas.microsoft.com/office/powerpoint/2010/main" val="3999342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B3FBF8-B543-EEA2-4D98-6E83ACA7A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08" y="3844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0000"/>
                </a:solidFill>
                <a:latin typeface="Arial" panose="020B0604020202020204" pitchFamily="34" charset="0"/>
              </a:rPr>
              <a:t>BAZA NURKOWA I EKSPLORATORIUM PODWODNE </a:t>
            </a:r>
            <a:b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2AC873-35AF-06C3-F215-656E8D303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08" y="1800458"/>
            <a:ext cx="10515600" cy="4351338"/>
          </a:xfrm>
        </p:spPr>
        <p:txBody>
          <a:bodyPr>
            <a:normAutofit/>
          </a:bodyPr>
          <a:lstStyle/>
          <a:p>
            <a:pPr marL="0" marR="0" indent="0" algn="l">
              <a:buNone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Zakres prac obejmuje powiększenie terenu istniejącej bazy nurkowej o teren sąsiedni i budowę całorocznego </a:t>
            </a:r>
            <a:r>
              <a:rPr lang="pl-PL" sz="1800" b="0" i="0" u="none" strike="noStrike" baseline="0" dirty="0" err="1">
                <a:solidFill>
                  <a:srgbClr val="000000"/>
                </a:solidFill>
                <a:latin typeface="Arial Narrow" panose="020B0606020202030204" pitchFamily="34" charset="0"/>
              </a:rPr>
              <a:t>eksploratorium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 podwodnego (tzw. „</a:t>
            </a:r>
            <a:r>
              <a:rPr lang="pl-PL" sz="1800" b="0" i="1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podwodne miasto”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). Budynek </a:t>
            </a:r>
            <a:r>
              <a:rPr lang="pl-PL" sz="1800" b="0" i="0" u="none" strike="noStrike" baseline="0" dirty="0" err="1">
                <a:solidFill>
                  <a:srgbClr val="000000"/>
                </a:solidFill>
                <a:latin typeface="Arial Narrow" panose="020B0606020202030204" pitchFamily="34" charset="0"/>
              </a:rPr>
              <a:t>eksploratorimu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 o funkcji wystawienniczo-edukacyjnej posiadać ma część podwodną z możliwością zejścia poniżej poziomu wody i obserwacji przestrzeni pod powierzchnią wody / pracy nurków. </a:t>
            </a:r>
          </a:p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5287364-2B15-D8D2-6F2A-C0288497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6657" y="6356350"/>
            <a:ext cx="4386743" cy="365125"/>
          </a:xfrm>
        </p:spPr>
        <p:txBody>
          <a:bodyPr/>
          <a:lstStyle/>
          <a:p>
            <a:r>
              <a:rPr lang="pl-PL" dirty="0"/>
              <a:t>Koncepcja Zagospodarowania terenu nad Jeziorem Tarnobrzeskim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0CC8600-4BCE-608D-8603-16296A914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352" y="2919956"/>
            <a:ext cx="5687493" cy="241886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7BAA3B4-1E32-69C3-95B8-8323A33E98CF}"/>
              </a:ext>
            </a:extLst>
          </p:cNvPr>
          <p:cNvSpPr txBox="1"/>
          <p:nvPr/>
        </p:nvSpPr>
        <p:spPr>
          <a:xfrm>
            <a:off x="3645957" y="5048685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przykład podobnej realizacji 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16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834B80-A9BD-F48F-CC32-1D1820159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193" y="353440"/>
            <a:ext cx="6205783" cy="6184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EKSPLORATORIUM</a:t>
            </a:r>
            <a:r>
              <a:rPr lang="pl-PL" sz="2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pl-PL" sz="2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pl-PL" sz="21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Budynek mieszczący funkcje wystawienniczo-edukacyjne dla projektowanego </a:t>
            </a:r>
            <a:r>
              <a:rPr lang="pl-PL" sz="1800" b="0" i="0" u="none" strike="noStrike" baseline="0" dirty="0" err="1">
                <a:solidFill>
                  <a:srgbClr val="000000"/>
                </a:solidFill>
                <a:latin typeface="Arial Narrow" panose="020B0606020202030204" pitchFamily="34" charset="0"/>
              </a:rPr>
              <a:t>eksploratorium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 podwodnego. </a:t>
            </a:r>
            <a:r>
              <a:rPr lang="pl-PL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Z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aprojektowany został jako wpisany w krajobraz, o zielonym dachu, znacznych przeszkleniach ścian oraz geometrycznej formie.</a:t>
            </a:r>
          </a:p>
          <a:p>
            <a:pPr marL="0" indent="0">
              <a:buNone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Budynek powinien posiadać minimalnie następujące elementy : 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recepcja 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Pomieszczenia sanitarne – szatnię, toalety </a:t>
            </a:r>
            <a:r>
              <a:rPr lang="pl-PL" sz="1800" b="0" i="0" u="none" strike="noStrike" baseline="0" dirty="0" err="1">
                <a:solidFill>
                  <a:srgbClr val="000000"/>
                </a:solidFill>
                <a:latin typeface="Arial Narrow" panose="020B0606020202030204" pitchFamily="34" charset="0"/>
              </a:rPr>
              <a:t>etc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Sala ekspozycyjna powiązana komunikacją </a:t>
            </a:r>
          </a:p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1FE2DF0-55DF-904C-67A6-B2F7A5388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3435" y="6356350"/>
            <a:ext cx="4369965" cy="365125"/>
          </a:xfrm>
        </p:spPr>
        <p:txBody>
          <a:bodyPr/>
          <a:lstStyle/>
          <a:p>
            <a:r>
              <a:rPr lang="pl-PL" dirty="0"/>
              <a:t>Koncepcja Zagospodarowania terenu nad Jeziorem Tarnobrzeskim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24D6EB7-07E1-420C-A7B9-2C8DCFEA0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729" y="3789079"/>
            <a:ext cx="5611341" cy="226231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5461108-2D7A-DF24-BBF8-2EAF10A5D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226" y="395923"/>
            <a:ext cx="5048213" cy="283936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183237B-FBCD-72DC-29FC-59132B3E9BC7}"/>
              </a:ext>
            </a:extLst>
          </p:cNvPr>
          <p:cNvSpPr txBox="1"/>
          <p:nvPr/>
        </p:nvSpPr>
        <p:spPr>
          <a:xfrm>
            <a:off x="5474757" y="5811459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przykład podobnej realizacji 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60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25F5D8-530A-5E0C-D9B9-A0C958F3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2" y="-174994"/>
            <a:ext cx="10515600" cy="1325563"/>
          </a:xfrm>
        </p:spPr>
        <p:txBody>
          <a:bodyPr>
            <a:noAutofit/>
          </a:bodyPr>
          <a:lstStyle/>
          <a:p>
            <a:br>
              <a:rPr lang="pl-PL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PODWODNE MIASTO </a:t>
            </a:r>
            <a:br>
              <a:rPr lang="pl-PL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964089-E100-5CE7-EE21-73F92303D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92" y="1031026"/>
            <a:ext cx="3797808" cy="57456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W powiązaniu z istniejącą bazą nurkową koncepcja przewiduje budowę atrakcji turystycznej pod nazwą ‘Podwodne Miasto’. </a:t>
            </a:r>
          </a:p>
          <a:p>
            <a:pPr marL="0" indent="0">
              <a:buNone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W założeniu obiekt ma służyć </a:t>
            </a:r>
            <a:r>
              <a:rPr lang="pl-PL" sz="1800" b="0" i="0" u="none" strike="noStrike" baseline="0" dirty="0" err="1">
                <a:solidFill>
                  <a:srgbClr val="000000"/>
                </a:solidFill>
                <a:latin typeface="Arial Narrow" panose="020B0606020202030204" pitchFamily="34" charset="0"/>
              </a:rPr>
              <a:t>umożli-wieniu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 osobom niezwiązanym ze sportem nurkowym do obserwacji podwodnej pracy nurków. </a:t>
            </a:r>
          </a:p>
          <a:p>
            <a:pPr marL="0" indent="0">
              <a:buNone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Część podwodna będzie składała się z systemu korytarzy szczelnych zatopionych pod powierzchnią i stabilizowanych na dnie jeziora. Podstawowym elementem atrakcji będą przeźrocza tuneli podwodnych. </a:t>
            </a:r>
          </a:p>
          <a:p>
            <a:pPr marL="0" indent="0">
              <a:buNone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Cały obiekt musi być wyposażony w świetliki, system wentylacji oraz być w pełni dostępny również dla osób niepełnosprawnych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6AA86B9-AC48-C90D-A1BC-A84AE0A7D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493004" cy="365125"/>
          </a:xfrm>
        </p:spPr>
        <p:txBody>
          <a:bodyPr/>
          <a:lstStyle/>
          <a:p>
            <a:r>
              <a:rPr lang="pl-PL" dirty="0"/>
              <a:t>Koncepcja Zagospodarowania terenu nad Jeziorem Tarnobrzeskim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52CE4CD-7CA9-22AA-FFC4-3EBB4D61A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474" y="1031026"/>
            <a:ext cx="7766304" cy="43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23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AA664E-C655-CE70-1DA5-EB56E92CB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96" y="3392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0000"/>
                </a:solidFill>
                <a:latin typeface="Arial" panose="020B0604020202020204" pitchFamily="34" charset="0"/>
              </a:rPr>
              <a:t>ŚCIEŻKA ROWEROWA / REKREACYJNA NAD BRZEGIEM JEZIORA </a:t>
            </a:r>
            <a:b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0CF92B-31B7-C750-EAB5-B774F6570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40" y="1503523"/>
            <a:ext cx="10515600" cy="4351338"/>
          </a:xfrm>
        </p:spPr>
        <p:txBody>
          <a:bodyPr/>
          <a:lstStyle/>
          <a:p>
            <a:pPr marL="0" marR="0" indent="0" algn="just">
              <a:buNone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Zaprojektowano ścieżkę pieszo-rowerową szer. 4.5 m powiązaną z brzegiem jeziora. Ścieżka w wariancie 1 przewiduje budowę trzech kładek i przebiega przez ”wyspę” w południowo-wschodniej części jeziora. W II wariancie ścieżka nie przebiega przez „wyspę”, a w ciągu jej biegu znajduje się tylko jedna kładka. </a:t>
            </a:r>
          </a:p>
          <a:p>
            <a:pPr marR="0"/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Długość całkowita ścieżki w wariancie I : </a:t>
            </a:r>
            <a:r>
              <a:rPr lang="pl-PL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~5,6 km ( 5 580,00 </a:t>
            </a:r>
            <a:r>
              <a:rPr lang="pl-PL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mb</a:t>
            </a:r>
            <a:r>
              <a:rPr lang="pl-PL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) </a:t>
            </a:r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/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Długość całkowita ścieżki w wariancie II : </a:t>
            </a:r>
            <a:r>
              <a:rPr lang="pl-PL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~6,2 km ( 6 167,00 </a:t>
            </a:r>
            <a:r>
              <a:rPr lang="pl-PL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mb</a:t>
            </a:r>
            <a:r>
              <a:rPr lang="pl-PL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) </a:t>
            </a:r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J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ako dodatkową atrakcję przewidziano budowę ścieżek rowerowych o nawierzchni mineralnej mieszanej z kruszywem zawierającym luminofory – ścieżka gromadzi energię ze światła słonecznego w dzień i w nocy emituje światło – nie wymaga więc dodatkowego zasilania. </a:t>
            </a:r>
          </a:p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8E135F8-12A9-742F-9906-275AC6D03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367169" cy="365125"/>
          </a:xfrm>
        </p:spPr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0F3028D-F87B-DCEF-7104-E4B66C7CC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731" y="4723001"/>
            <a:ext cx="6314655" cy="132556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9C5868C-C0BB-3830-3C25-E669CEDC7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14" y="4595897"/>
            <a:ext cx="3555184" cy="194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17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039C5E-FFC0-800C-F4C7-9AE85E3FA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710" y="71458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Od 20 października do 5 listopada 2021 r.  odbyły się  konsultacje społeczne dot. tego co w najbliższym czasie powinno powstać nad Jeziorem – zarówno pod względem infrastruktury, jak i atrakcji turystycznych. 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b="1" dirty="0"/>
              <a:t>Wpłynęło 41 propozycji, które w dużej części zostały uwzględnione w omawianej koncepcji, m.in.: budowa stanicy kajakowej, Strefa namiotowa oraz caravaningowa z odpowiednim zapleczem, Wieża widokowa, Podwodne miasto/ gejzery/ podwodna ścieżka, przebieralnie terenowe. 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A4A0A68-B122-75BB-2E09-9D0F01D88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</p:spTree>
    <p:extLst>
      <p:ext uri="{BB962C8B-B14F-4D97-AF65-F5344CB8AC3E}">
        <p14:creationId xmlns:p14="http://schemas.microsoft.com/office/powerpoint/2010/main" val="1608258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95460EAD-F222-D83F-9E4B-43B6D88BE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Źródła finansowania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A3DC72D-5634-B974-E2A6-59EC2E932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Fundusze Europejskie dla Podkarpacia 2021-2027 </a:t>
            </a:r>
          </a:p>
          <a:p>
            <a:r>
              <a:rPr lang="pl-PL" dirty="0"/>
              <a:t>Program Fundusze Europejskie dla Polski Wschodniej na lata 2021-2027</a:t>
            </a:r>
          </a:p>
          <a:p>
            <a:r>
              <a:rPr lang="pl-PL" dirty="0"/>
              <a:t>Krajowy Plan Odbudowy</a:t>
            </a:r>
          </a:p>
          <a:p>
            <a:r>
              <a:rPr lang="pl-PL" dirty="0"/>
              <a:t>Programy Krajowe 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E552FCA-69CE-265F-3276-511E05DB4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</p:spTree>
    <p:extLst>
      <p:ext uri="{BB962C8B-B14F-4D97-AF65-F5344CB8AC3E}">
        <p14:creationId xmlns:p14="http://schemas.microsoft.com/office/powerpoint/2010/main" val="1569662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ABEE06-5065-5C7B-075F-9718C6239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862" y="249529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b="1" dirty="0">
                <a:solidFill>
                  <a:srgbClr val="000000"/>
                </a:solidFill>
                <a:latin typeface="Arial" panose="020B0604020202020204" pitchFamily="34" charset="0"/>
              </a:rPr>
              <a:t>POSTERUNEK WODNY POLICJI / PSP </a:t>
            </a:r>
            <a:b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2ED350-4BC9-9C3A-B6CF-0343D54C8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862" y="1594351"/>
            <a:ext cx="10515600" cy="4351338"/>
          </a:xfrm>
        </p:spPr>
        <p:txBody>
          <a:bodyPr/>
          <a:lstStyle/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Projekt koncepcyjny przewiduje wykorzystanie lokalizacji przy wjeździe nad Jezioro w jego północno-zachodniej części i budowę obiektu mieszczącego całoroczny posterunek wodny policji</a:t>
            </a:r>
            <a:b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 PSP. </a:t>
            </a:r>
          </a:p>
          <a:p>
            <a:pPr marL="0" indent="0" algn="l">
              <a:buNone/>
            </a:pPr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indent="0" algn="l">
              <a:buNone/>
            </a:pPr>
            <a:r>
              <a:rPr 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W r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amach zagospodarowania terenu należy wykonać: </a:t>
            </a:r>
          </a:p>
          <a:p>
            <a:pPr marR="0" algn="l"/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Budynek posterunku wodnego </a:t>
            </a:r>
          </a:p>
          <a:p>
            <a:pPr marR="0" algn="l"/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Wjazd na teren posterunku oraz miejsca postojowe </a:t>
            </a:r>
          </a:p>
          <a:p>
            <a:pPr marR="0" algn="l"/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Slip i pomosty </a:t>
            </a:r>
          </a:p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3C29640-ECC5-FEA3-C582-3D4C18C70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483608" cy="365125"/>
          </a:xfrm>
        </p:spPr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DD743DE-3B03-9D80-0418-107111D5D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270" y="2921046"/>
            <a:ext cx="4726911" cy="261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26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DEFF19-90B3-2493-E78D-ED9E18E0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483" y="34300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sz="7300" b="1" spc="600" dirty="0"/>
              <a:t>STREFA PLAŻ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0119AC4-9A20-8F8C-6598-661C481C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</p:spTree>
    <p:extLst>
      <p:ext uri="{BB962C8B-B14F-4D97-AF65-F5344CB8AC3E}">
        <p14:creationId xmlns:p14="http://schemas.microsoft.com/office/powerpoint/2010/main" val="3523879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F9EB45-2A35-C368-DE2A-EA4883449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82" y="16797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0000"/>
                </a:solidFill>
                <a:latin typeface="Arial" panose="020B0604020202020204" pitchFamily="34" charset="0"/>
              </a:rPr>
              <a:t>STREFA SPORTOWO-REKREACYJNA WZDŁUŻ PLAŻY </a:t>
            </a:r>
            <a:b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5A06DF-62D5-72D2-4655-1E89F8A4B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272" y="1343025"/>
            <a:ext cx="9403080" cy="4351338"/>
          </a:xfrm>
        </p:spPr>
        <p:txBody>
          <a:bodyPr>
            <a:normAutofit/>
          </a:bodyPr>
          <a:lstStyle/>
          <a:p>
            <a:pPr marL="0" marR="0" indent="0" algn="l">
              <a:buNone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Projektuje się obszar inwestycji publicznej – strefę wyposażenia istniejącej plaży w elementy małej architektury, pomosty krótkie, boiska sportowe, strefy </a:t>
            </a:r>
            <a:r>
              <a:rPr lang="pl-PL" sz="1800" b="0" i="0" u="none" strike="noStrike" baseline="0" dirty="0" err="1">
                <a:solidFill>
                  <a:srgbClr val="000000"/>
                </a:solidFill>
                <a:latin typeface="Arial Narrow" panose="020B0606020202030204" pitchFamily="34" charset="0"/>
              </a:rPr>
              <a:t>workout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 i place zabaw. Zagospodarowanie obejmuje wykonanie: </a:t>
            </a:r>
          </a:p>
          <a:p>
            <a:pPr marR="0" algn="l"/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budowy obiektów przebieralni, toalet publicznych, </a:t>
            </a:r>
          </a:p>
          <a:p>
            <a:pPr marR="0" algn="l"/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budowy obiektów umożliwiających korzystanie z kąpielisk w sezonie zimowym – sauny, pomosty umożliwiające morsowanie, </a:t>
            </a:r>
            <a:r>
              <a:rPr lang="pl-PL" sz="1800" b="0" i="0" u="none" strike="noStrike" baseline="0" dirty="0" err="1">
                <a:solidFill>
                  <a:srgbClr val="000000"/>
                </a:solidFill>
                <a:latin typeface="Arial Narrow" panose="020B0606020202030204" pitchFamily="34" charset="0"/>
              </a:rPr>
              <a:t>etc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marR="0" algn="l"/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wyposażenie w elementy małej architektury (ławki, kosze, stojaki rowerowe) </a:t>
            </a:r>
          </a:p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B5B2DBF-8FF4-ABBF-C717-14279C51F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300057" cy="365125"/>
          </a:xfrm>
        </p:spPr>
        <p:txBody>
          <a:bodyPr/>
          <a:lstStyle/>
          <a:p>
            <a:r>
              <a:rPr lang="pl-PL" dirty="0"/>
              <a:t>Koncepcja Zagospodarowania terenu nad Jeziorem Tarnobrzeskim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61B02B1-0F91-7EC4-975F-453350DE5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57" y="4161551"/>
            <a:ext cx="6096000" cy="19103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EF9E5C3-3559-EDF6-8EFA-C30DF1885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352" y="965470"/>
            <a:ext cx="2116061" cy="256905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9315F29-4670-14F1-31DF-F291A7C07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748" y="3912076"/>
            <a:ext cx="4079207" cy="229455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43F2986-1E34-38CA-6B2E-454FAA27F04A}"/>
              </a:ext>
            </a:extLst>
          </p:cNvPr>
          <p:cNvSpPr txBox="1"/>
          <p:nvPr/>
        </p:nvSpPr>
        <p:spPr>
          <a:xfrm>
            <a:off x="7684382" y="5977751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przykład podobnej realizacji 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CE5FC05-819F-181B-7419-F0495EFD88DF}"/>
              </a:ext>
            </a:extLst>
          </p:cNvPr>
          <p:cNvSpPr txBox="1"/>
          <p:nvPr/>
        </p:nvSpPr>
        <p:spPr>
          <a:xfrm>
            <a:off x="793086" y="584408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przykład podobnej realizacji 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346E1A3-0B4B-EDF5-B5F5-00FE8538BF21}"/>
              </a:ext>
            </a:extLst>
          </p:cNvPr>
          <p:cNvSpPr txBox="1"/>
          <p:nvPr/>
        </p:nvSpPr>
        <p:spPr>
          <a:xfrm>
            <a:off x="9918938" y="3316662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przykład podobnej realizacji 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10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E631FE-FC5B-BAE5-1ECA-489A49751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81" y="634312"/>
            <a:ext cx="10515600" cy="1325563"/>
          </a:xfrm>
        </p:spPr>
        <p:txBody>
          <a:bodyPr>
            <a:noAutofit/>
          </a:bodyPr>
          <a:lstStyle/>
          <a:p>
            <a:pPr marR="0"/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- budowę krótkich pływających pomostów powiązanych z istniejącymi usługami (należy przewidzieć możliwość cumowania drobnych jednostek pływających na czas korzystania z usług gastronomicznych, </a:t>
            </a:r>
            <a:r>
              <a:rPr lang="pl-PL" sz="1800" b="0" i="0" u="none" strike="noStrike" baseline="0" dirty="0" err="1">
                <a:solidFill>
                  <a:srgbClr val="000000"/>
                </a:solidFill>
                <a:latin typeface="Arial Narrow" panose="020B0606020202030204" pitchFamily="34" charset="0"/>
              </a:rPr>
              <a:t>etc</a:t>
            </a:r>
            <a:b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- budowę boisk sportowych (siatkówka, piłka plażowa) </a:t>
            </a:r>
            <a:b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- budowę stref siłowni plenerowych </a:t>
            </a:r>
            <a:b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- budowę placów zabaw</a:t>
            </a:r>
            <a:b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l-PL" sz="1800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320371C-5425-C87D-6B22-03BE2F51F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574988"/>
            <a:ext cx="5036279" cy="2153009"/>
          </a:xfr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AD5D4F7-4B18-D757-7174-B6DC8F568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0213" y="6356350"/>
            <a:ext cx="4353187" cy="365125"/>
          </a:xfrm>
        </p:spPr>
        <p:txBody>
          <a:bodyPr/>
          <a:lstStyle/>
          <a:p>
            <a:r>
              <a:rPr lang="pl-PL" dirty="0"/>
              <a:t>Koncepcja Zagospodarowania terenu nad Jeziorem Tarnobrzeskim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9EF7DA5-46DC-40EA-1577-6BB72F71A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781" y="3727997"/>
            <a:ext cx="6142703" cy="243404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183F9DE-11EC-39AD-98D9-543216270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95" y="1897771"/>
            <a:ext cx="5654630" cy="187135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347A0F1-B874-BA3F-070A-DAAC8BEA4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43" t="1785" r="-13012" b="-1785"/>
          <a:stretch/>
        </p:blipFill>
        <p:spPr>
          <a:xfrm>
            <a:off x="217095" y="3727997"/>
            <a:ext cx="6757008" cy="203236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4A0FF58-BB21-D593-FD28-FE95C562D1C0}"/>
              </a:ext>
            </a:extLst>
          </p:cNvPr>
          <p:cNvSpPr txBox="1"/>
          <p:nvPr/>
        </p:nvSpPr>
        <p:spPr>
          <a:xfrm>
            <a:off x="2005231" y="5750201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0" u="none" strike="noStrike" baseline="0" dirty="0">
                <a:latin typeface="Arial" panose="020B0604020202020204" pitchFamily="34" charset="0"/>
              </a:rPr>
              <a:t>przykłady podobnych  </a:t>
            </a:r>
            <a:r>
              <a:rPr lang="pl-PL" sz="1100" dirty="0">
                <a:latin typeface="Arial" panose="020B0604020202020204" pitchFamily="34" charset="0"/>
              </a:rPr>
              <a:t>realizacji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194413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3905B8-4717-2ED8-26B5-5DEEEA722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" y="99314"/>
            <a:ext cx="10515600" cy="1325563"/>
          </a:xfrm>
        </p:spPr>
        <p:txBody>
          <a:bodyPr>
            <a:noAutofit/>
          </a:bodyPr>
          <a:lstStyle/>
          <a:p>
            <a:br>
              <a:rPr lang="pl-PL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MOLO </a:t>
            </a:r>
            <a:br>
              <a:rPr lang="pl-PL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81F194-9035-5A67-895C-614025259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17640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Przy północnym brzegu jeziora, w bezpośrednim sąsiedztwie z istniejącymi i projektowanymi obiektami gastronomicznymi przewidziano budowę pomostów pieszych typu molo do obserwacji jeziora.</a:t>
            </a:r>
          </a:p>
          <a:p>
            <a:pPr marL="0" indent="0">
              <a:buNone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Przy tym obiekcie przewidziano możliwość cumowania pływających restauracji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etc. </a:t>
            </a:r>
            <a:endParaRPr lang="pl-PL" dirty="0">
              <a:latin typeface="Arial Narrow" panose="020B0606020202030204" pitchFamily="34" charset="0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AB471D1-CB14-F1F1-1E5C-39B0815A3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585283" cy="365125"/>
          </a:xfrm>
        </p:spPr>
        <p:txBody>
          <a:bodyPr/>
          <a:lstStyle/>
          <a:p>
            <a:r>
              <a:rPr lang="pl-PL" dirty="0"/>
              <a:t>Koncepcja Zagospodarowania terenu nad Jeziorem Tarnobrzeskim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FCDF38C-2C14-929B-F956-319661B32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56558"/>
            <a:ext cx="5516784" cy="257885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0CFE30A-2DA1-920E-E5CA-814B26807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48289"/>
            <a:ext cx="4948487" cy="37601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C3395B2-EAEF-EF48-5FE0-F77EF3166ED6}"/>
              </a:ext>
            </a:extLst>
          </p:cNvPr>
          <p:cNvSpPr txBox="1"/>
          <p:nvPr/>
        </p:nvSpPr>
        <p:spPr>
          <a:xfrm>
            <a:off x="838200" y="564687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przykład podobnej realizacji 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E63A2BF-5F3E-BAD7-BE9B-6ED012919E51}"/>
              </a:ext>
            </a:extLst>
          </p:cNvPr>
          <p:cNvSpPr txBox="1"/>
          <p:nvPr/>
        </p:nvSpPr>
        <p:spPr>
          <a:xfrm>
            <a:off x="6202344" y="4602565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przykład podobnej realizacji 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90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150459-7154-D523-EED9-E4B8CC6C6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6084"/>
            <a:ext cx="10515600" cy="1325563"/>
          </a:xfrm>
        </p:spPr>
        <p:txBody>
          <a:bodyPr>
            <a:noAutofit/>
          </a:bodyPr>
          <a:lstStyle/>
          <a:p>
            <a:br>
              <a:rPr lang="pl-PL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PŁYWAJĄCA RESTAURACJA </a:t>
            </a:r>
            <a:br>
              <a:rPr lang="pl-PL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88BA92-78B7-EF5C-2DBA-263D6DFD3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92" y="1557760"/>
            <a:ext cx="53980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Pływająca restauracja jest obiektem sezonowym, bez własnego napędu, poruszana jest jak barka przez holowanie i mocowana na cumach do istniejących pomostów. </a:t>
            </a:r>
            <a:endParaRPr lang="pl-PL" sz="2000" dirty="0">
              <a:latin typeface="Arial Narrow" panose="020B0606020202030204" pitchFamily="34" charset="0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FDED94D-508D-7C76-DB2F-4BF6CAAF6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375558" cy="365125"/>
          </a:xfrm>
        </p:spPr>
        <p:txBody>
          <a:bodyPr/>
          <a:lstStyle/>
          <a:p>
            <a:r>
              <a:rPr lang="pl-PL" dirty="0"/>
              <a:t>Koncepcja Zagospodarowania terenu nad Jeziorem Tarnobrzeskim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36ABE7C-7B03-1D0A-B0B5-C8FBCFB65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626" y="2518937"/>
            <a:ext cx="5940574" cy="326303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F7E0CCF-EA45-8DBA-FA1D-9FBB616CAE26}"/>
              </a:ext>
            </a:extLst>
          </p:cNvPr>
          <p:cNvSpPr txBox="1"/>
          <p:nvPr/>
        </p:nvSpPr>
        <p:spPr>
          <a:xfrm>
            <a:off x="5366158" y="552035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przykład podobnej realizacji 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81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DEFF19-90B3-2493-E78D-ED9E18E0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79" y="677299"/>
            <a:ext cx="12147755" cy="1325563"/>
          </a:xfrm>
        </p:spPr>
        <p:txBody>
          <a:bodyPr>
            <a:normAutofit fontScale="90000"/>
          </a:bodyPr>
          <a:lstStyle/>
          <a:p>
            <a:r>
              <a:rPr lang="pl-PL" sz="7300" b="1" spc="600" dirty="0"/>
              <a:t>STREFA HANDLOWO – USŁUGOWA 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0119AC4-9A20-8F8C-6598-661C481C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Koncepcja Zagospodarowania terenu nad Jeziorem Tarnobrzeskim</a:t>
            </a:r>
          </a:p>
        </p:txBody>
      </p:sp>
    </p:spTree>
    <p:extLst>
      <p:ext uri="{BB962C8B-B14F-4D97-AF65-F5344CB8AC3E}">
        <p14:creationId xmlns:p14="http://schemas.microsoft.com/office/powerpoint/2010/main" val="42452876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1334</Words>
  <Application>Microsoft Office PowerPoint</Application>
  <PresentationFormat>Panoramiczny</PresentationFormat>
  <Paragraphs>147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Motyw pakietu Office</vt:lpstr>
      <vt:lpstr>Koncepcja Zagospodarowania terenu nad Jeziorem Tarnobrzeskim </vt:lpstr>
      <vt:lpstr>STREFA WJAZDU  </vt:lpstr>
      <vt:lpstr> POSTERUNEK WODNY POLICJI / PSP  </vt:lpstr>
      <vt:lpstr>STREFA PLAŻ </vt:lpstr>
      <vt:lpstr>STREFA SPORTOWO-REKREACYJNA WZDŁUŻ PLAŻY  </vt:lpstr>
      <vt:lpstr>- budowę krótkich pływających pomostów powiązanych z istniejącymi usługami (należy przewidzieć możliwość cumowania drobnych jednostek pływających na czas korzystania z usług gastronomicznych, etc - budowę boisk sportowych (siatkówka, piłka plażowa)  - budowę stref siłowni plenerowych  - budowę placów zabaw </vt:lpstr>
      <vt:lpstr> MOLO  </vt:lpstr>
      <vt:lpstr> PŁYWAJĄCA RESTAURACJA  </vt:lpstr>
      <vt:lpstr>STREFA HANDLOWO – USŁUGOWA  </vt:lpstr>
      <vt:lpstr> PASAŻ HANDLOWO-USŁUGOWY  </vt:lpstr>
      <vt:lpstr>Prezentacja programu PowerPoint</vt:lpstr>
      <vt:lpstr>STREFA DLA ŻEGLARZY  </vt:lpstr>
      <vt:lpstr> MARINA / BAZA ŻEGLARSKA  </vt:lpstr>
      <vt:lpstr>STREFA DLA KAJAKARZY </vt:lpstr>
      <vt:lpstr>STANICA KAJAKOWA  </vt:lpstr>
      <vt:lpstr>POSTERUNEK WOPR </vt:lpstr>
      <vt:lpstr> POSTERUNEK WODNY WOPR  </vt:lpstr>
      <vt:lpstr>STREFA DLA WĘDKARZY </vt:lpstr>
      <vt:lpstr>Prezentacja programu PowerPoint</vt:lpstr>
      <vt:lpstr>Prezentacja programu PowerPoint</vt:lpstr>
      <vt:lpstr>STREFA NURKOWANIA </vt:lpstr>
      <vt:lpstr>BAZA NURKOWA I EKSPLORATORIUM PODWODNE  </vt:lpstr>
      <vt:lpstr>Prezentacja programu PowerPoint</vt:lpstr>
      <vt:lpstr> PODWODNE MIASTO  </vt:lpstr>
      <vt:lpstr>ŚCIEŻKA ROWEROWA / REKREACYJNA NAD BRZEGIEM JEZIORA  </vt:lpstr>
      <vt:lpstr>Prezentacja programu PowerPoint</vt:lpstr>
      <vt:lpstr>Źródła finansowania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E.Zając</dc:creator>
  <cp:lastModifiedBy>J. Rybczyńska</cp:lastModifiedBy>
  <cp:revision>9</cp:revision>
  <cp:lastPrinted>2022-06-21T06:03:45Z</cp:lastPrinted>
  <dcterms:created xsi:type="dcterms:W3CDTF">2022-06-14T13:32:21Z</dcterms:created>
  <dcterms:modified xsi:type="dcterms:W3CDTF">2022-06-22T11:38:45Z</dcterms:modified>
</cp:coreProperties>
</file>